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45" r:id="rId2"/>
    <p:sldId id="417" r:id="rId3"/>
    <p:sldId id="365" r:id="rId4"/>
    <p:sldId id="414" r:id="rId5"/>
    <p:sldId id="423" r:id="rId6"/>
    <p:sldId id="371" r:id="rId7"/>
    <p:sldId id="400" r:id="rId8"/>
    <p:sldId id="436" r:id="rId9"/>
    <p:sldId id="443" r:id="rId10"/>
    <p:sldId id="375" r:id="rId11"/>
    <p:sldId id="378" r:id="rId12"/>
    <p:sldId id="379" r:id="rId13"/>
    <p:sldId id="420" r:id="rId14"/>
    <p:sldId id="395" r:id="rId15"/>
    <p:sldId id="397" r:id="rId16"/>
    <p:sldId id="424" r:id="rId17"/>
    <p:sldId id="403" r:id="rId18"/>
    <p:sldId id="384" r:id="rId19"/>
    <p:sldId id="446" r:id="rId20"/>
    <p:sldId id="433" r:id="rId21"/>
    <p:sldId id="429" r:id="rId22"/>
    <p:sldId id="425" r:id="rId23"/>
    <p:sldId id="437" r:id="rId24"/>
    <p:sldId id="430" r:id="rId25"/>
    <p:sldId id="447" r:id="rId26"/>
    <p:sldId id="438" r:id="rId27"/>
    <p:sldId id="431" r:id="rId28"/>
    <p:sldId id="441" r:id="rId29"/>
    <p:sldId id="442" r:id="rId30"/>
    <p:sldId id="388" r:id="rId31"/>
    <p:sldId id="389" r:id="rId32"/>
    <p:sldId id="399" r:id="rId33"/>
    <p:sldId id="445" r:id="rId34"/>
    <p:sldId id="444" r:id="rId35"/>
  </p:sldIdLst>
  <p:sldSz cx="12192000" cy="6858000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배달의민족 도현" panose="020B0600000101010101" pitchFamily="50" charset="-127"/>
      <p:regular r:id="rId39"/>
    </p:embeddedFont>
    <p:embeddedFont>
      <p:font typeface="배달의민족 한나는 열한살" panose="020B0600000101010101" pitchFamily="50" charset="-127"/>
      <p:regular r:id="rId40"/>
    </p:embeddedFont>
    <p:embeddedFont>
      <p:font typeface="배달의민족 한나체 Air" panose="020B0600000101010101" pitchFamily="50" charset="-127"/>
      <p:regular r:id="rId41"/>
    </p:embeddedFont>
    <p:embeddedFont>
      <p:font typeface="인터파크고딕 B" panose="02000000000000000000" pitchFamily="2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1028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66077"/>
    <a:srgbClr val="000000"/>
    <a:srgbClr val="819FB2"/>
    <a:srgbClr val="56A1B0"/>
    <a:srgbClr val="687C88"/>
    <a:srgbClr val="E46C0A"/>
    <a:srgbClr val="4D8A85"/>
    <a:srgbClr val="EEA263"/>
    <a:srgbClr val="94ADBD"/>
    <a:srgbClr val="6D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3867" autoAdjust="0"/>
  </p:normalViewPr>
  <p:slideViewPr>
    <p:cSldViewPr>
      <p:cViewPr varScale="1">
        <p:scale>
          <a:sx n="64" d="100"/>
          <a:sy n="64" d="100"/>
        </p:scale>
        <p:origin x="552" y="52"/>
      </p:cViewPr>
      <p:guideLst>
        <p:guide orient="horz" pos="663"/>
        <p:guide pos="1028"/>
        <p:guide orient="horz" pos="3748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</a:t>
            </a: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탐방객 추이</a:t>
            </a:r>
            <a:r>
              <a:rPr lang="en-US" altLang="ko-KR" sz="1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(2008 ~ 2018)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16648580817633971"/>
          <c:y val="3.6058248551494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542276728081755"/>
          <c:y val="0.23654211049780538"/>
          <c:w val="0.78775564981188417"/>
          <c:h val="0.665018870956613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5819392"/>
        <c:axId val="171574784"/>
      </c:lineChart>
      <c:catAx>
        <c:axId val="19581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71574784"/>
        <c:crosses val="autoZero"/>
        <c:auto val="1"/>
        <c:lblAlgn val="ctr"/>
        <c:lblOffset val="100"/>
        <c:noMultiLvlLbl val="0"/>
      </c:catAx>
      <c:valAx>
        <c:axId val="171574784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탐방객 수 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(1,000</a:t>
                </a: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 (Body)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95819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전국 만 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~59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 성인남녀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,</a:t>
            </a:r>
            <a:r>
              <a:rPr lang="ko-KR" altLang="en-US" sz="16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운동 경험</a:t>
            </a:r>
          </a:p>
        </c:rich>
      </c:tx>
      <c:layout>
        <c:manualLayout>
          <c:xMode val="edge"/>
          <c:yMode val="edge"/>
          <c:x val="0.14158282282088558"/>
          <c:y val="3.080401644226034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49696610842447"/>
          <c:y val="0.15392217650600684"/>
          <c:w val="0.7407533696893458"/>
          <c:h val="0.6879246864975211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56A1B0"/>
            </a:solidFill>
            <a:ln>
              <a:noFill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invertIfNegative val="0"/>
          <c:dPt>
            <c:idx val="11"/>
            <c:invertIfNegative val="0"/>
            <c:bubble3D val="0"/>
            <c:spPr>
              <a:solidFill>
                <a:srgbClr val="F79646"/>
              </a:solidFill>
              <a:ln>
                <a:noFill/>
              </a:ln>
              <a:effectLst>
                <a:outerShdw blurRad="40005" dist="22860" dir="54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47-49CE-87FB-E0458A6B9B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최근 1년간 운동한적 없음</c:v>
                </c:pt>
                <c:pt idx="1">
                  <c:v>골프</c:v>
                </c:pt>
                <c:pt idx="2">
                  <c:v>축구</c:v>
                </c:pt>
                <c:pt idx="3">
                  <c:v>탁구</c:v>
                </c:pt>
                <c:pt idx="4">
                  <c:v>요가</c:v>
                </c:pt>
                <c:pt idx="5">
                  <c:v>수영</c:v>
                </c:pt>
                <c:pt idx="6">
                  <c:v>볼링</c:v>
                </c:pt>
                <c:pt idx="7">
                  <c:v>배드민턴</c:v>
                </c:pt>
                <c:pt idx="8">
                  <c:v>헬스(PT등)</c:v>
                </c:pt>
                <c:pt idx="9">
                  <c:v>달리기(조깅/마라톤)</c:v>
                </c:pt>
                <c:pt idx="10">
                  <c:v>자전거</c:v>
                </c:pt>
                <c:pt idx="11">
                  <c:v>등산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3.8</c:v>
                </c:pt>
                <c:pt idx="1">
                  <c:v>11.9</c:v>
                </c:pt>
                <c:pt idx="2">
                  <c:v>13.2</c:v>
                </c:pt>
                <c:pt idx="3">
                  <c:v>17.2</c:v>
                </c:pt>
                <c:pt idx="4">
                  <c:v>21.9</c:v>
                </c:pt>
                <c:pt idx="5">
                  <c:v>23.4</c:v>
                </c:pt>
                <c:pt idx="6">
                  <c:v>25.3</c:v>
                </c:pt>
                <c:pt idx="7">
                  <c:v>31.2</c:v>
                </c:pt>
                <c:pt idx="8">
                  <c:v>34.6</c:v>
                </c:pt>
                <c:pt idx="9">
                  <c:v>38.200000000000003</c:v>
                </c:pt>
                <c:pt idx="10">
                  <c:v>43.6</c:v>
                </c:pt>
                <c:pt idx="11">
                  <c:v>50.8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47-49CE-87FB-E0458A6B9B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4"/>
        <c:overlap val="20"/>
        <c:axId val="600409080"/>
        <c:axId val="600410040"/>
      </c:barChart>
      <c:catAx>
        <c:axId val="6004090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00410040"/>
        <c:crosses val="autoZero"/>
        <c:auto val="1"/>
        <c:lblAlgn val="ctr"/>
        <c:lblOffset val="100"/>
        <c:noMultiLvlLbl val="0"/>
      </c:catAx>
      <c:valAx>
        <c:axId val="600410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600409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965769169602368"/>
          <c:y val="0.22907967806653726"/>
          <c:w val="0.80341257716755898"/>
          <c:h val="0.5676305818169968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구조 건수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10203</c:v>
                </c:pt>
                <c:pt idx="1">
                  <c:v>12894</c:v>
                </c:pt>
                <c:pt idx="2">
                  <c:v>13411</c:v>
                </c:pt>
                <c:pt idx="3">
                  <c:v>14028</c:v>
                </c:pt>
                <c:pt idx="4">
                  <c:v>16349</c:v>
                </c:pt>
                <c:pt idx="5">
                  <c:v>19322</c:v>
                </c:pt>
                <c:pt idx="6">
                  <c:v>21362</c:v>
                </c:pt>
                <c:pt idx="7">
                  <c:v>22649</c:v>
                </c:pt>
                <c:pt idx="8">
                  <c:v>24183</c:v>
                </c:pt>
                <c:pt idx="9">
                  <c:v>23531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9D-49DE-BCC5-242823463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6353976"/>
        <c:axId val="486353320"/>
      </c:lineChart>
      <c:catAx>
        <c:axId val="486353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년도</a:t>
                </a:r>
                <a:endParaRPr lang="en-US" altLang="ko-KR" sz="12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486353320"/>
        <c:crosses val="autoZero"/>
        <c:auto val="1"/>
        <c:lblAlgn val="ctr"/>
        <c:lblOffset val="100"/>
        <c:noMultiLvlLbl val="0"/>
      </c:catAx>
      <c:valAx>
        <c:axId val="486353320"/>
        <c:scaling>
          <c:orientation val="minMax"/>
          <c:min val="5000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altLang="en-US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구조 인원 </a:t>
                </a:r>
                <a:r>
                  <a:rPr lang="en-US" altLang="ko-KR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altLang="ko-KR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  <a:endPara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486353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sz="20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등산사고 발생 건수</a:t>
            </a:r>
            <a:r>
              <a:rPr lang="en-US" altLang="ko-KR" sz="14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(2011 ~ 2016)</a:t>
            </a:r>
            <a:endParaRPr lang="ko-KR" sz="20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21613605586425255"/>
          <c:y val="4.06431686892243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024139410032627"/>
          <c:y val="0.22725088094140866"/>
          <c:w val="0.80282887476325648"/>
          <c:h val="0.569650230185218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등산사고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4243</c:v>
                </c:pt>
                <c:pt idx="1">
                  <c:v>6020</c:v>
                </c:pt>
                <c:pt idx="2">
                  <c:v>7494</c:v>
                </c:pt>
                <c:pt idx="3">
                  <c:v>7442</c:v>
                </c:pt>
                <c:pt idx="4">
                  <c:v>7940</c:v>
                </c:pt>
                <c:pt idx="5">
                  <c:v>7472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49-4B40-B5A9-656E6DE6B8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62864656"/>
        <c:axId val="1120279360"/>
      </c:lineChart>
      <c:catAx>
        <c:axId val="1262864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년도</a:t>
                </a:r>
                <a:endParaRPr lang="en-US" altLang="ko-KR" sz="12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c:rich>
          </c:tx>
          <c:layout>
            <c:manualLayout>
              <c:xMode val="edge"/>
              <c:yMode val="edge"/>
              <c:x val="0.52462262451213537"/>
              <c:y val="0.89119797253520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120279360"/>
        <c:crosses val="autoZero"/>
        <c:auto val="1"/>
        <c:lblAlgn val="ctr"/>
        <c:lblOffset val="100"/>
        <c:noMultiLvlLbl val="0"/>
      </c:catAx>
      <c:valAx>
        <c:axId val="1120279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건수</a:t>
                </a:r>
                <a:endParaRPr lang="en-US" altLang="ko-KR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2864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5.572680822026534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33619072"/>
        <c:axId val="133671168"/>
      </c:barChart>
      <c:catAx>
        <c:axId val="133619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33671168"/>
        <c:crosses val="autoZero"/>
        <c:auto val="1"/>
        <c:lblAlgn val="ctr"/>
        <c:lblOffset val="100"/>
        <c:noMultiLvlLbl val="0"/>
      </c:catAx>
      <c:valAx>
        <c:axId val="133671168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/>
                    </a:solidFill>
                  </a:rPr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33619072"/>
        <c:crosses val="autoZero"/>
        <c:crossBetween val="between"/>
      </c:valAx>
      <c:spPr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2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0.11972</cdr:x>
      <cdr:y>0.06056</cdr:y>
    </cdr:from>
    <cdr:to>
      <cdr:x>0.99614</cdr:x>
      <cdr:y>0.18625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F9BEA2F-C8E5-475E-9F24-DF1A04D5763B}"/>
            </a:ext>
          </a:extLst>
        </cdr:cNvPr>
        <cdr:cNvSpPr txBox="1"/>
      </cdr:nvSpPr>
      <cdr:spPr>
        <a:xfrm xmlns:a="http://schemas.openxmlformats.org/drawingml/2006/main">
          <a:off x="621039" y="208147"/>
          <a:ext cx="4546523" cy="4320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/>
          <a:r>
            <a:rPr lang="ko-KR" alt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연간 산악 사고 구조 인원 현황</a:t>
          </a:r>
          <a:r>
            <a:rPr lang="en-US" altLang="ko-KR" sz="1400" b="0" i="0" baseline="0" dirty="0">
              <a:solidFill>
                <a:schemeClr val="tx1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(2008 ~ 2017)</a:t>
          </a:r>
          <a:endParaRPr lang="ko-KR" altLang="ko-KR" sz="1400" dirty="0">
            <a:solidFill>
              <a:schemeClr val="tx1"/>
            </a:solidFill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1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1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67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news.kr/1759" TargetMode="External"/><Relationship Id="rId2" Type="http://schemas.openxmlformats.org/officeDocument/2006/relationships/hyperlink" Target="http://www.datasom.co.kr/news/articleView.html?idxno=1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nhtimes.co.kr/news/articleView.html?idxno=387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8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583561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304151" y="9680093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9220094" y="11014424"/>
              <a:ext cx="2256640" cy="8329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탐색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063552" y="5515541"/>
            <a:ext cx="82449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중 가장 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빈도가 높은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36680"/>
              </p:ext>
            </p:extLst>
          </p:nvPr>
        </p:nvGraphicFramePr>
        <p:xfrm>
          <a:off x="1739516" y="784500"/>
          <a:ext cx="8712968" cy="388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773850-47EC-470C-A213-D903F2A83E56}"/>
              </a:ext>
            </a:extLst>
          </p:cNvPr>
          <p:cNvSpPr/>
          <p:nvPr/>
        </p:nvSpPr>
        <p:spPr>
          <a:xfrm>
            <a:off x="-6424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08248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데이터 선정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2598493" y="5330967"/>
            <a:ext cx="59346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컬럼 제거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소방서명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센터명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등록일시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사고장소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활동개요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지점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풍향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증기압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일조 등등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" y="2737465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025293"/>
            <a:ext cx="266429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4007768" y="3024487"/>
            <a:ext cx="194421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B02E8-9F5F-48C4-9141-F450D0C91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5"/>
          <a:stretch/>
        </p:blipFill>
        <p:spPr>
          <a:xfrm>
            <a:off x="511552" y="1215860"/>
            <a:ext cx="11161356" cy="100753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6CD824-CA10-46C0-9D6D-91364EBCCBC5}"/>
              </a:ext>
            </a:extLst>
          </p:cNvPr>
          <p:cNvSpPr/>
          <p:nvPr/>
        </p:nvSpPr>
        <p:spPr>
          <a:xfrm>
            <a:off x="511552" y="1424293"/>
            <a:ext cx="615896" cy="22523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5F3461-1FE6-4B7C-82BD-0B0B693EB9A6}"/>
              </a:ext>
            </a:extLst>
          </p:cNvPr>
          <p:cNvSpPr/>
          <p:nvPr/>
        </p:nvSpPr>
        <p:spPr>
          <a:xfrm>
            <a:off x="3411788" y="1424293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CB6134-454E-481D-AD1F-0835E82067BE}"/>
              </a:ext>
            </a:extLst>
          </p:cNvPr>
          <p:cNvSpPr/>
          <p:nvPr/>
        </p:nvSpPr>
        <p:spPr>
          <a:xfrm>
            <a:off x="4537978" y="1425380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29AC8D-FD77-4FD2-8E75-0B78E9FB6ECA}"/>
              </a:ext>
            </a:extLst>
          </p:cNvPr>
          <p:cNvSpPr/>
          <p:nvPr/>
        </p:nvSpPr>
        <p:spPr>
          <a:xfrm>
            <a:off x="5716044" y="1424293"/>
            <a:ext cx="231815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2753F8-57A0-4C42-BBB3-77767FB6FE0C}"/>
              </a:ext>
            </a:extLst>
          </p:cNvPr>
          <p:cNvSpPr/>
          <p:nvPr/>
        </p:nvSpPr>
        <p:spPr>
          <a:xfrm>
            <a:off x="8616280" y="1424293"/>
            <a:ext cx="2948674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1" y="45459"/>
            <a:ext cx="1012243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 명 변경 및 병합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0240"/>
              </p:ext>
            </p:extLst>
          </p:nvPr>
        </p:nvGraphicFramePr>
        <p:xfrm>
          <a:off x="2135560" y="1700808"/>
          <a:ext cx="3546042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TEMP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rgbClr val="819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SNOW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HUMI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DEW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WIND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5334"/>
              </p:ext>
            </p:extLst>
          </p:nvPr>
        </p:nvGraphicFramePr>
        <p:xfrm>
          <a:off x="6800996" y="1706857"/>
          <a:ext cx="3546041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사고 원인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CAUSE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1644E06-CD2B-4CAB-B452-09AA3435A215}"/>
              </a:ext>
            </a:extLst>
          </p:cNvPr>
          <p:cNvSpPr/>
          <p:nvPr/>
        </p:nvSpPr>
        <p:spPr>
          <a:xfrm>
            <a:off x="2639617" y="1117992"/>
            <a:ext cx="2376264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99A9-53AB-441A-8C16-E221FB6974D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81602" y="2255497"/>
            <a:ext cx="1106120" cy="0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F0B51D7C-710F-4E96-AF08-4EC21E602D2F}"/>
              </a:ext>
            </a:extLst>
          </p:cNvPr>
          <p:cNvSpPr/>
          <p:nvPr/>
        </p:nvSpPr>
        <p:spPr>
          <a:xfrm>
            <a:off x="6787722" y="2060848"/>
            <a:ext cx="3572588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C6D300-06E2-4CDD-A1F6-FD593FECC8EC}"/>
              </a:ext>
            </a:extLst>
          </p:cNvPr>
          <p:cNvSpPr/>
          <p:nvPr/>
        </p:nvSpPr>
        <p:spPr>
          <a:xfrm>
            <a:off x="6879951" y="1163474"/>
            <a:ext cx="3384376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지역별 </a:t>
            </a:r>
            <a:r>
              <a:rPr lang="en-US" altLang="ko-KR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 데이터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5CBA55-FF6C-4C92-96E0-B16520425456}"/>
              </a:ext>
            </a:extLst>
          </p:cNvPr>
          <p:cNvGrpSpPr/>
          <p:nvPr/>
        </p:nvGrpSpPr>
        <p:grpSpPr>
          <a:xfrm>
            <a:off x="1785511" y="5144535"/>
            <a:ext cx="8620978" cy="1483793"/>
            <a:chOff x="1559496" y="5144591"/>
            <a:chExt cx="8620978" cy="1483793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id="{D1F42E90-8DBF-43C6-BA2A-657390FD9CC7}"/>
                </a:ext>
              </a:extLst>
            </p:cNvPr>
            <p:cNvSpPr/>
            <p:nvPr/>
          </p:nvSpPr>
          <p:spPr>
            <a:xfrm>
              <a:off x="1590700" y="5797387"/>
              <a:ext cx="85897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날씨와 사고 두 데이터의 날짜 표기 형식을 동일하게 맞춘 후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날씨데이터의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날짜 컬럼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OUTER JOIN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B7ABF-D9C2-4137-9497-17F4F7B7F9E1}"/>
                </a:ext>
              </a:extLst>
            </p:cNvPr>
            <p:cNvSpPr/>
            <p:nvPr/>
          </p:nvSpPr>
          <p:spPr>
            <a:xfrm>
              <a:off x="1559496" y="5144591"/>
              <a:ext cx="75600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지역별 사고 데이터를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컬럼 명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INNER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3.3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9937C1-1538-4EFE-B3AE-C1DDB38AF031}"/>
              </a:ext>
            </a:extLst>
          </p:cNvPr>
          <p:cNvGrpSpPr/>
          <p:nvPr/>
        </p:nvGrpSpPr>
        <p:grpSpPr>
          <a:xfrm>
            <a:off x="5952145" y="1484784"/>
            <a:ext cx="5544455" cy="2448272"/>
            <a:chOff x="7022035" y="1556792"/>
            <a:chExt cx="4071861" cy="18081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28CE707-269C-4810-BC39-870B24D4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" r="44081"/>
            <a:stretch/>
          </p:blipFill>
          <p:spPr>
            <a:xfrm>
              <a:off x="7022035" y="1556792"/>
              <a:ext cx="4071861" cy="1808185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28B9DF-9EAD-43A6-9ABA-E335EC799A76}"/>
                </a:ext>
              </a:extLst>
            </p:cNvPr>
            <p:cNvSpPr/>
            <p:nvPr/>
          </p:nvSpPr>
          <p:spPr>
            <a:xfrm>
              <a:off x="8184232" y="1790106"/>
              <a:ext cx="648072" cy="108012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9395E-C799-40A3-86BF-04D6C381ED20}"/>
              </a:ext>
            </a:extLst>
          </p:cNvPr>
          <p:cNvSpPr/>
          <p:nvPr/>
        </p:nvSpPr>
        <p:spPr>
          <a:xfrm>
            <a:off x="-2905000" y="5132908"/>
            <a:ext cx="158997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Snow, Rain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누락 값은 기상청 데이터와 비교 결과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누락인 것을 확인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=&gt; 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컬럼은 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대체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이전과 이후 값의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값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대체하여 누락 값 제거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E0533-0EFD-47F6-8C96-B0F1343B8B6E}"/>
              </a:ext>
            </a:extLst>
          </p:cNvPr>
          <p:cNvGrpSpPr/>
          <p:nvPr/>
        </p:nvGrpSpPr>
        <p:grpSpPr>
          <a:xfrm>
            <a:off x="695400" y="1484784"/>
            <a:ext cx="4801207" cy="2448272"/>
            <a:chOff x="623392" y="1484784"/>
            <a:chExt cx="4672146" cy="223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880BED-788C-420F-B025-554475CF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1484784"/>
              <a:ext cx="4672146" cy="2232248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7793929-BE9A-4DE7-9891-559E09AFE955}"/>
                </a:ext>
              </a:extLst>
            </p:cNvPr>
            <p:cNvSpPr/>
            <p:nvPr/>
          </p:nvSpPr>
          <p:spPr>
            <a:xfrm>
              <a:off x="1919536" y="1916832"/>
              <a:ext cx="1368152" cy="180020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A818FA7-3359-40AC-AF40-84BDF9B0FEAB}"/>
                </a:ext>
              </a:extLst>
            </p:cNvPr>
            <p:cNvSpPr/>
            <p:nvPr/>
          </p:nvSpPr>
          <p:spPr>
            <a:xfrm>
              <a:off x="3863752" y="2095909"/>
              <a:ext cx="792088" cy="5410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3.4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범주화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4244E3-B147-407F-A0C8-330527188237}"/>
              </a:ext>
            </a:extLst>
          </p:cNvPr>
          <p:cNvGrpSpPr/>
          <p:nvPr/>
        </p:nvGrpSpPr>
        <p:grpSpPr>
          <a:xfrm>
            <a:off x="1330295" y="818040"/>
            <a:ext cx="9531409" cy="1636886"/>
            <a:chOff x="1741434" y="1108068"/>
            <a:chExt cx="8733277" cy="1406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FBD31-7D32-44D1-AD93-1EAD09035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50"/>
            <a:stretch/>
          </p:blipFill>
          <p:spPr>
            <a:xfrm>
              <a:off x="1741434" y="1108068"/>
              <a:ext cx="8733277" cy="14065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566682-F3AF-4AB3-8484-4ECDE44CDDC8}"/>
                </a:ext>
              </a:extLst>
            </p:cNvPr>
            <p:cNvSpPr/>
            <p:nvPr/>
          </p:nvSpPr>
          <p:spPr>
            <a:xfrm>
              <a:off x="5676025" y="1307067"/>
              <a:ext cx="4798686" cy="1183804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FA219374-9D0E-4D00-BD90-910220AB9701}"/>
              </a:ext>
            </a:extLst>
          </p:cNvPr>
          <p:cNvSpPr/>
          <p:nvPr/>
        </p:nvSpPr>
        <p:spPr>
          <a:xfrm>
            <a:off x="369144" y="5208205"/>
            <a:ext cx="11809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발생하지 않음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accident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산악사고 원인별로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원인 명으로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3B4220-7306-45E2-AB47-3E7E839EB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60"/>
          <a:stretch/>
        </p:blipFill>
        <p:spPr>
          <a:xfrm>
            <a:off x="2855640" y="2776071"/>
            <a:ext cx="6305550" cy="174432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42658B-AEDA-4894-ACCF-C9A061A5368D}"/>
              </a:ext>
            </a:extLst>
          </p:cNvPr>
          <p:cNvSpPr/>
          <p:nvPr/>
        </p:nvSpPr>
        <p:spPr>
          <a:xfrm>
            <a:off x="8184232" y="3008233"/>
            <a:ext cx="974495" cy="151216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CAC99-C7DF-4F21-BD74-5203010AECC5}"/>
              </a:ext>
            </a:extLst>
          </p:cNvPr>
          <p:cNvSpPr/>
          <p:nvPr/>
        </p:nvSpPr>
        <p:spPr>
          <a:xfrm>
            <a:off x="695400" y="5964262"/>
            <a:ext cx="12673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컬럼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other, fall, ill, exhaustion, climb, rockslide, hypothermia)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3.5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840124-F7D4-4E7D-BEC8-F6EC4D59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" y="1268760"/>
            <a:ext cx="9102395" cy="23884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C0C0B2-BCEC-4ED7-8AEC-3C67E695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933056"/>
            <a:ext cx="5587020" cy="25487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A91D6-E3F0-4B95-8D86-9BDF1A82EDC1}"/>
              </a:ext>
            </a:extLst>
          </p:cNvPr>
          <p:cNvSpPr/>
          <p:nvPr/>
        </p:nvSpPr>
        <p:spPr>
          <a:xfrm>
            <a:off x="33333" y="-7826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3.6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계획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8235E-FBAC-4D32-8F19-CABDEE0134DB}"/>
              </a:ext>
            </a:extLst>
          </p:cNvPr>
          <p:cNvGrpSpPr/>
          <p:nvPr/>
        </p:nvGrpSpPr>
        <p:grpSpPr>
          <a:xfrm>
            <a:off x="1091444" y="1616923"/>
            <a:ext cx="10225136" cy="3405646"/>
            <a:chOff x="1307468" y="1333912"/>
            <a:chExt cx="10225136" cy="340564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22A86-B71D-4570-918E-8B588962493D}"/>
                </a:ext>
              </a:extLst>
            </p:cNvPr>
            <p:cNvSpPr/>
            <p:nvPr/>
          </p:nvSpPr>
          <p:spPr>
            <a:xfrm>
              <a:off x="1307468" y="3085478"/>
              <a:ext cx="10225136" cy="1592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연관성이 있다면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각각의 사고 원인에 </a:t>
              </a:r>
              <a:r>
                <a:rPr lang="ko-KR" altLang="en-US" sz="36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어떤 날씨 요소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 영향을 끼칠까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0639AE-B944-4ED5-A5CA-E6BB8550BA9B}"/>
                </a:ext>
              </a:extLst>
            </p:cNvPr>
            <p:cNvGrpSpPr/>
            <p:nvPr/>
          </p:nvGrpSpPr>
          <p:grpSpPr>
            <a:xfrm>
              <a:off x="1343472" y="1333912"/>
              <a:ext cx="8129030" cy="3405646"/>
              <a:chOff x="1743453" y="1333912"/>
              <a:chExt cx="8129030" cy="340564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A42A4E-04FD-439F-BD79-A55DF903A8AE}"/>
                  </a:ext>
                </a:extLst>
              </p:cNvPr>
              <p:cNvSpPr/>
              <p:nvPr/>
            </p:nvSpPr>
            <p:spPr>
              <a:xfrm>
                <a:off x="1743453" y="1333912"/>
                <a:ext cx="8129030" cy="85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날씨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와 </a:t>
                </a: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발생 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사이에 연관성이 있을까</a:t>
                </a:r>
                <a:r>
                  <a:rPr lang="en-US" altLang="ko-KR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?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endPara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CDD0ED-2EFF-4B84-911B-05ACD3BF6F62}"/>
                  </a:ext>
                </a:extLst>
              </p:cNvPr>
              <p:cNvSpPr/>
              <p:nvPr/>
            </p:nvSpPr>
            <p:spPr>
              <a:xfrm>
                <a:off x="1887469" y="2114782"/>
                <a:ext cx="792088" cy="7321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8DCDEF-16D3-4BB6-B75B-6C3D01A9F8F3}"/>
                  </a:ext>
                </a:extLst>
              </p:cNvPr>
              <p:cNvSpPr/>
              <p:nvPr/>
            </p:nvSpPr>
            <p:spPr>
              <a:xfrm>
                <a:off x="3183613" y="2118160"/>
                <a:ext cx="1996037" cy="698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3DAECC-91B2-4979-8A2D-5014ACB189F2}"/>
                  </a:ext>
                </a:extLst>
              </p:cNvPr>
              <p:cNvSpPr/>
              <p:nvPr/>
            </p:nvSpPr>
            <p:spPr>
              <a:xfrm>
                <a:off x="5269174" y="4678222"/>
                <a:ext cx="2952328" cy="6133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>
            <a:off x="7608168" y="5003462"/>
            <a:ext cx="3240360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5013176"/>
            <a:ext cx="1008112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7528" y="2401984"/>
            <a:ext cx="911980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날씨가 사고 발생 여부에 영향을 끼치지 않는다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발생 여부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끼친다</a:t>
            </a:r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B20F0-1D43-44FE-A676-608DA3D60CB3}"/>
              </a:ext>
            </a:extLst>
          </p:cNvPr>
          <p:cNvSpPr/>
          <p:nvPr/>
        </p:nvSpPr>
        <p:spPr>
          <a:xfrm>
            <a:off x="3845764" y="5003462"/>
            <a:ext cx="2034212" cy="817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6442927" y="2304753"/>
            <a:ext cx="330783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     데이터 탐색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6357799" y="5487805"/>
            <a:ext cx="339296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활용 방안      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6438395" y="1293153"/>
            <a:ext cx="190164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6362321" y="3394713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데이터 전처리 결과    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C39BD-7C97-4505-BA26-94F48559E232}"/>
              </a:ext>
            </a:extLst>
          </p:cNvPr>
          <p:cNvSpPr/>
          <p:nvPr/>
        </p:nvSpPr>
        <p:spPr>
          <a:xfrm>
            <a:off x="6234572" y="881849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C064B-0AEF-4A22-8009-692C98734ACF}"/>
              </a:ext>
            </a:extLst>
          </p:cNvPr>
          <p:cNvSpPr/>
          <p:nvPr/>
        </p:nvSpPr>
        <p:spPr>
          <a:xfrm>
            <a:off x="6236241" y="1862386"/>
            <a:ext cx="158248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03158-1398-4C08-A51A-140ACA74F90C}"/>
              </a:ext>
            </a:extLst>
          </p:cNvPr>
          <p:cNvSpPr/>
          <p:nvPr/>
        </p:nvSpPr>
        <p:spPr>
          <a:xfrm>
            <a:off x="6234572" y="2994765"/>
            <a:ext cx="330891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및 분석 계획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3C3BB-AE4E-4295-9AD0-EDE73C4D89CD}"/>
              </a:ext>
            </a:extLst>
          </p:cNvPr>
          <p:cNvSpPr/>
          <p:nvPr/>
        </p:nvSpPr>
        <p:spPr>
          <a:xfrm>
            <a:off x="6196914" y="4060201"/>
            <a:ext cx="67839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D9B0C9-525B-449C-AE8F-6B697AF5720D}"/>
              </a:ext>
            </a:extLst>
          </p:cNvPr>
          <p:cNvSpPr/>
          <p:nvPr/>
        </p:nvSpPr>
        <p:spPr>
          <a:xfrm>
            <a:off x="6212723" y="5084061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1B0E1-0682-48B9-A4FF-1511BD6EC6EC}"/>
              </a:ext>
            </a:extLst>
          </p:cNvPr>
          <p:cNvSpPr txBox="1"/>
          <p:nvPr/>
        </p:nvSpPr>
        <p:spPr>
          <a:xfrm>
            <a:off x="5447928" y="881849"/>
            <a:ext cx="51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F01138-839C-4671-9DE7-95AE3274932F}"/>
              </a:ext>
            </a:extLst>
          </p:cNvPr>
          <p:cNvSpPr txBox="1"/>
          <p:nvPr/>
        </p:nvSpPr>
        <p:spPr>
          <a:xfrm>
            <a:off x="5447928" y="1958886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250D0-6A77-4C65-ACF2-C12806AEF934}"/>
              </a:ext>
            </a:extLst>
          </p:cNvPr>
          <p:cNvSpPr txBox="1"/>
          <p:nvPr/>
        </p:nvSpPr>
        <p:spPr>
          <a:xfrm>
            <a:off x="5447928" y="2994765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73EAE-D9E0-4E8A-AE7F-2E6A2B1F5C6C}"/>
              </a:ext>
            </a:extLst>
          </p:cNvPr>
          <p:cNvSpPr txBox="1"/>
          <p:nvPr/>
        </p:nvSpPr>
        <p:spPr>
          <a:xfrm>
            <a:off x="5447928" y="4054648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68381C-7162-409E-AC00-2E24D3BFF22C}"/>
              </a:ext>
            </a:extLst>
          </p:cNvPr>
          <p:cNvSpPr txBox="1"/>
          <p:nvPr/>
        </p:nvSpPr>
        <p:spPr>
          <a:xfrm>
            <a:off x="5447928" y="5084061"/>
            <a:ext cx="68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AEE87-DA50-40F3-9C3A-6C6983CDE1AE}"/>
              </a:ext>
            </a:extLst>
          </p:cNvPr>
          <p:cNvSpPr/>
          <p:nvPr/>
        </p:nvSpPr>
        <p:spPr>
          <a:xfrm>
            <a:off x="6366387" y="1364044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CF6877-56F6-4761-A823-5BEA6CE9B859}"/>
              </a:ext>
            </a:extLst>
          </p:cNvPr>
          <p:cNvSpPr/>
          <p:nvPr/>
        </p:nvSpPr>
        <p:spPr>
          <a:xfrm>
            <a:off x="6389246" y="2369770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B924E0-DC95-4F5A-BEDE-FD7CA8A9FC9B}"/>
              </a:ext>
            </a:extLst>
          </p:cNvPr>
          <p:cNvSpPr/>
          <p:nvPr/>
        </p:nvSpPr>
        <p:spPr>
          <a:xfrm>
            <a:off x="6366387" y="450896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6365053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FE8F04-E33F-4F90-8BB1-FD81319B1D02}"/>
              </a:ext>
            </a:extLst>
          </p:cNvPr>
          <p:cNvSpPr/>
          <p:nvPr/>
        </p:nvSpPr>
        <p:spPr>
          <a:xfrm>
            <a:off x="8976320" y="3462360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7770410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F23CC-A91E-4AE8-9D39-DFA26F958E3C}"/>
              </a:ext>
            </a:extLst>
          </p:cNvPr>
          <p:cNvSpPr/>
          <p:nvPr/>
        </p:nvSpPr>
        <p:spPr>
          <a:xfrm>
            <a:off x="7488440" y="3466074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id="{EF74D844-D694-478B-980D-152FE24DD872}"/>
              </a:ext>
            </a:extLst>
          </p:cNvPr>
          <p:cNvSpPr/>
          <p:nvPr/>
        </p:nvSpPr>
        <p:spPr>
          <a:xfrm>
            <a:off x="7488441" y="2358911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A319CC-7F2A-4A0D-9E34-1595BF3C3169}"/>
              </a:ext>
            </a:extLst>
          </p:cNvPr>
          <p:cNvSpPr/>
          <p:nvPr/>
        </p:nvSpPr>
        <p:spPr>
          <a:xfrm>
            <a:off x="6362321" y="4431347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로지스틱 분석 및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12224" y="952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F666-3093-4563-87AB-CE5A5550208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604814" y="1412776"/>
            <a:ext cx="8962488" cy="3431709"/>
            <a:chOff x="1631504" y="1234251"/>
            <a:chExt cx="8962488" cy="3431709"/>
          </a:xfrm>
        </p:grpSpPr>
        <p:sp>
          <p:nvSpPr>
            <p:cNvPr id="2" name="직사각형 1"/>
            <p:cNvSpPr/>
            <p:nvPr/>
          </p:nvSpPr>
          <p:spPr>
            <a:xfrm>
              <a:off x="1631504" y="1234251"/>
              <a:ext cx="8962488" cy="3431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200000"/>
                </a:lnSpc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변수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AutoNum type="arabicPeriod"/>
              </a:pP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데이터를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3:7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비율로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train, test set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나눔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회귀분석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553082" y="2119108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: temp, wind, rain,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dew, snow</a:t>
              </a:r>
            </a:p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accident (0,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1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97" y="1753143"/>
            <a:ext cx="17907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3D0ED2-D302-4376-AE6F-316941BD7F08}"/>
              </a:ext>
            </a:extLst>
          </p:cNvPr>
          <p:cNvGrpSpPr/>
          <p:nvPr/>
        </p:nvGrpSpPr>
        <p:grpSpPr>
          <a:xfrm>
            <a:off x="1199456" y="966648"/>
            <a:ext cx="6069013" cy="3305175"/>
            <a:chOff x="479375" y="993229"/>
            <a:chExt cx="6069013" cy="3305175"/>
          </a:xfrm>
        </p:grpSpPr>
        <p:pic>
          <p:nvPicPr>
            <p:cNvPr id="1031" name="Picture 7" descr="C:\Users\TJ\Documents\Denver\GitHub\TheZoen\Result\A1\결과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5" y="993229"/>
              <a:ext cx="6069013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4007769" y="3232277"/>
              <a:ext cx="648072" cy="916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99856" y="3227633"/>
              <a:ext cx="967250" cy="357084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687190-1C83-46F2-8788-B1777B873628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1763B-85DF-4830-B65A-392A85A0E884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제외한 나머지 날씨 요인이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A81ED-C5D9-4500-A103-E8B49A083D66}"/>
              </a:ext>
            </a:extLst>
          </p:cNvPr>
          <p:cNvSpPr txBox="1"/>
          <p:nvPr/>
        </p:nvSpPr>
        <p:spPr>
          <a:xfrm>
            <a:off x="8840977" y="130265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</p:spTree>
    <p:extLst>
      <p:ext uri="{BB962C8B-B14F-4D97-AF65-F5344CB8AC3E}">
        <p14:creationId xmlns:p14="http://schemas.microsoft.com/office/powerpoint/2010/main" val="256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12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C:\Users\TJ\Documents\Denver\GitHub\TheZoen\Result\A1\결과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3" b="50000"/>
          <a:stretch/>
        </p:blipFill>
        <p:spPr bwMode="auto">
          <a:xfrm>
            <a:off x="1631950" y="1082579"/>
            <a:ext cx="8216972" cy="18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A0B001E-3586-408D-909C-E7B0286966CA}"/>
              </a:ext>
            </a:extLst>
          </p:cNvPr>
          <p:cNvGrpSpPr/>
          <p:nvPr/>
        </p:nvGrpSpPr>
        <p:grpSpPr>
          <a:xfrm>
            <a:off x="5295166" y="3073390"/>
            <a:ext cx="6896835" cy="1677957"/>
            <a:chOff x="3120019" y="3373809"/>
            <a:chExt cx="6324347" cy="1292323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F982C02-1DEA-493B-A5B6-10DE325D58B8}"/>
                </a:ext>
              </a:extLst>
            </p:cNvPr>
            <p:cNvSpPr/>
            <p:nvPr/>
          </p:nvSpPr>
          <p:spPr>
            <a:xfrm>
              <a:off x="3120019" y="3373809"/>
              <a:ext cx="5972493" cy="12923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91FAB6-A334-4D5F-81BC-7E831C666470}"/>
                </a:ext>
              </a:extLst>
            </p:cNvPr>
            <p:cNvSpPr/>
            <p:nvPr/>
          </p:nvSpPr>
          <p:spPr>
            <a:xfrm>
              <a:off x="3378415" y="3433761"/>
              <a:ext cx="6065951" cy="1185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K-fold Cross Validation ( K</a:t>
              </a:r>
              <a:r>
                <a:rPr lang="ko-KR" altLang="en-US" sz="1600" b="1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겹 교차 검증</a:t>
              </a: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: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데이터를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개의 조각으로 나눠  </a:t>
              </a:r>
              <a:endParaRPr lang="en-US" altLang="ko-KR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째 부분을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나머지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k-1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trainning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 사용해 검증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을 돌려가면서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번 반복해 검증하는 교차 검증 방법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ko-KR" altLang="en-US" sz="1600" dirty="0">
                <a:latin typeface="Verdana" panose="020B060403050404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B1E243-8859-460D-9BC7-3E12E5FA89B3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1. K-fold Cross Validation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F7F7B-3BAC-4B90-B2E0-7599E446D354}"/>
              </a:ext>
            </a:extLst>
          </p:cNvPr>
          <p:cNvSpPr/>
          <p:nvPr/>
        </p:nvSpPr>
        <p:spPr>
          <a:xfrm>
            <a:off x="454696" y="5561478"/>
            <a:ext cx="11737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K-fold Cross Validation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en-US" altLang="ko-KR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검증을 반복하여 모델을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3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5" descr="C:\Users\TJ\Documents\Denver\GitHub\TheZoen\Result\A1\결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9" r="43671"/>
          <a:stretch/>
        </p:blipFill>
        <p:spPr bwMode="auto">
          <a:xfrm>
            <a:off x="1459828" y="1061988"/>
            <a:ext cx="4539992" cy="30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2. ROC -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EA64D8-ADDF-4245-B555-EDB316F5CC1E}"/>
              </a:ext>
            </a:extLst>
          </p:cNvPr>
          <p:cNvGrpSpPr/>
          <p:nvPr/>
        </p:nvGrpSpPr>
        <p:grpSpPr>
          <a:xfrm>
            <a:off x="6323348" y="1334354"/>
            <a:ext cx="5616624" cy="2454686"/>
            <a:chOff x="3211558" y="3098298"/>
            <a:chExt cx="5972493" cy="144460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CB07B40-DFB3-4BB7-B26F-047A461CB8CA}"/>
                </a:ext>
              </a:extLst>
            </p:cNvPr>
            <p:cNvSpPr/>
            <p:nvPr/>
          </p:nvSpPr>
          <p:spPr>
            <a:xfrm>
              <a:off x="3211558" y="3098298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0CEADE-9D49-4C0F-A61C-5989F1CCC4C2}"/>
                </a:ext>
              </a:extLst>
            </p:cNvPr>
            <p:cNvSpPr/>
            <p:nvPr/>
          </p:nvSpPr>
          <p:spPr>
            <a:xfrm>
              <a:off x="3246419" y="3359971"/>
              <a:ext cx="5937632" cy="229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741330-40B9-4D6C-BAC3-EEA2BB075F0C}"/>
              </a:ext>
            </a:extLst>
          </p:cNvPr>
          <p:cNvSpPr/>
          <p:nvPr/>
        </p:nvSpPr>
        <p:spPr>
          <a:xfrm>
            <a:off x="6501413" y="1438755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 Curve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lvl="1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FPR과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TPR을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각각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y축으로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놓은 그래프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FPR : 1-특이도 ( = 0을 1로 잘못 예측한 비율)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TPR : 민감도 ( = 1을 1로 예측한 비율)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AUC(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Area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Under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ROC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: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커브의 밑면적을 구한 값,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1에 가까울수록 성능이 좋다.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6C7CD-043C-47B0-8571-C91F2ECBE760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0.72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 flipV="1">
            <a:off x="9696400" y="4944321"/>
            <a:ext cx="1872208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4908317"/>
            <a:ext cx="2176126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4295" y="2365230"/>
            <a:ext cx="103477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영향을 끼치는 날씨요인이 같다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끼치는 날씨요인이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같지 않다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9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12224" y="952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F666-3093-4563-87AB-CE5A5550208D}"/>
              </a:ext>
            </a:extLst>
          </p:cNvPr>
          <p:cNvSpPr txBox="1"/>
          <p:nvPr/>
        </p:nvSpPr>
        <p:spPr>
          <a:xfrm>
            <a:off x="191344" y="234514"/>
            <a:ext cx="1161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4814" y="1412776"/>
            <a:ext cx="8962488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6959A1C0-6B77-42FB-A0DB-AD117013CB86}"/>
              </a:ext>
            </a:extLst>
          </p:cNvPr>
          <p:cNvSpPr/>
          <p:nvPr/>
        </p:nvSpPr>
        <p:spPr>
          <a:xfrm>
            <a:off x="2362284" y="2392095"/>
            <a:ext cx="928903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temp, wind, rain,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dew, snow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other, fall, ill, exhausting, climb, rockslide, hypothermia, 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exhaustion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 유무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( 0 / 1 )</a:t>
            </a:r>
          </a:p>
          <a:p>
            <a:r>
              <a:rPr lang="en-US" altLang="ko-KR" dirty="0"/>
              <a:t>	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12224" y="952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D9042-579F-4200-AEA4-EDA13774A221}"/>
              </a:ext>
            </a:extLst>
          </p:cNvPr>
          <p:cNvSpPr txBox="1"/>
          <p:nvPr/>
        </p:nvSpPr>
        <p:spPr>
          <a:xfrm>
            <a:off x="191343" y="234514"/>
            <a:ext cx="11895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						– stepwise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회귀분석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with AIC</a:t>
            </a: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2D2AE-DADE-484F-8299-7A7DD980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01" y="1268760"/>
            <a:ext cx="2849068" cy="3289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88B6B3-AD50-4CF6-903A-94C51E9E73B2}"/>
              </a:ext>
            </a:extLst>
          </p:cNvPr>
          <p:cNvSpPr/>
          <p:nvPr/>
        </p:nvSpPr>
        <p:spPr>
          <a:xfrm>
            <a:off x="349783" y="5497427"/>
            <a:ext cx="11737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각 사고 유형에 영향을 끼치는 </a:t>
            </a:r>
            <a:r>
              <a:rPr lang="ko-KR" altLang="en-US" sz="24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요인 파악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 모형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최적화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실시하였다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4D2CF-4C22-4F57-B2B8-B26797274663}"/>
              </a:ext>
            </a:extLst>
          </p:cNvPr>
          <p:cNvSpPr txBox="1"/>
          <p:nvPr/>
        </p:nvSpPr>
        <p:spPr>
          <a:xfrm>
            <a:off x="191344" y="234514"/>
            <a:ext cx="11616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7D788-907F-477C-B7D9-6572430BF440}"/>
              </a:ext>
            </a:extLst>
          </p:cNvPr>
          <p:cNvGrpSpPr/>
          <p:nvPr/>
        </p:nvGrpSpPr>
        <p:grpSpPr>
          <a:xfrm>
            <a:off x="1661514" y="836712"/>
            <a:ext cx="4442845" cy="3718882"/>
            <a:chOff x="3778397" y="802147"/>
            <a:chExt cx="4442845" cy="37188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18732E-CCB8-4D04-B3F6-8F324B875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397" y="802147"/>
              <a:ext cx="4442845" cy="3718882"/>
            </a:xfrm>
            <a:prstGeom prst="rect">
              <a:avLst/>
            </a:prstGeom>
          </p:spPr>
        </p:pic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0E4A7F7-7D33-4A7D-BDF2-E121855D2BE2}"/>
                </a:ext>
              </a:extLst>
            </p:cNvPr>
            <p:cNvSpPr/>
            <p:nvPr/>
          </p:nvSpPr>
          <p:spPr>
            <a:xfrm>
              <a:off x="6312024" y="2420889"/>
              <a:ext cx="948379" cy="325436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CA8B6-1036-4348-8CB9-E873BEEEEC81}"/>
                </a:ext>
              </a:extLst>
            </p:cNvPr>
            <p:cNvSpPr txBox="1"/>
            <p:nvPr/>
          </p:nvSpPr>
          <p:spPr>
            <a:xfrm>
              <a:off x="7248128" y="2595946"/>
              <a:ext cx="948379" cy="350117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8A3675-A6EB-482A-8F6A-A37D903B289E}"/>
                </a:ext>
              </a:extLst>
            </p:cNvPr>
            <p:cNvSpPr/>
            <p:nvPr/>
          </p:nvSpPr>
          <p:spPr>
            <a:xfrm>
              <a:off x="6312024" y="2863161"/>
              <a:ext cx="935919" cy="165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01D1D7-D8D7-49A8-9679-38E13A3B58CB}"/>
              </a:ext>
            </a:extLst>
          </p:cNvPr>
          <p:cNvGrpSpPr/>
          <p:nvPr/>
        </p:nvGrpSpPr>
        <p:grpSpPr>
          <a:xfrm>
            <a:off x="7248128" y="1916832"/>
            <a:ext cx="3154091" cy="1778401"/>
            <a:chOff x="7993649" y="1095448"/>
            <a:chExt cx="2309060" cy="12662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BD7D83-5876-4DF7-B36A-258DF8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49" y="1310020"/>
              <a:ext cx="2309060" cy="1051651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31FAD890-A71D-4FB5-85E0-082B5E9CC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8512009" y="1095448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00B0C052-2A37-467A-9F7A-2DF3902149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7993649" y="1095449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36AF1C-F1FE-4EE7-8CA2-128E59E0E3E8}"/>
              </a:ext>
            </a:extLst>
          </p:cNvPr>
          <p:cNvSpPr txBox="1"/>
          <p:nvPr/>
        </p:nvSpPr>
        <p:spPr>
          <a:xfrm>
            <a:off x="8328248" y="13407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86C349-9E19-4C83-8D1D-7929943FAAE2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Climb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요인에는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dew,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날씨 요소가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. ROC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A0F504-3BF3-4C07-9FBD-D9030B77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23026"/>
            <a:ext cx="3565887" cy="35658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6A62-DB6E-44BC-B1F7-62BA1432CF4F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0.60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9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81C5E-2FBC-4568-A328-215DD1476A55}"/>
              </a:ext>
            </a:extLst>
          </p:cNvPr>
          <p:cNvSpPr txBox="1"/>
          <p:nvPr/>
        </p:nvSpPr>
        <p:spPr>
          <a:xfrm>
            <a:off x="191344" y="234514"/>
            <a:ext cx="11616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7190ED-9B17-4DB4-8762-979637F51E1F}"/>
              </a:ext>
            </a:extLst>
          </p:cNvPr>
          <p:cNvGrpSpPr/>
          <p:nvPr/>
        </p:nvGrpSpPr>
        <p:grpSpPr>
          <a:xfrm>
            <a:off x="1273821" y="908720"/>
            <a:ext cx="9644358" cy="5596373"/>
            <a:chOff x="3069198" y="3205734"/>
            <a:chExt cx="5972493" cy="1444604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3A5B2249-7AA1-469C-9888-3B426C412584}"/>
                </a:ext>
              </a:extLst>
            </p:cNvPr>
            <p:cNvSpPr/>
            <p:nvPr/>
          </p:nvSpPr>
          <p:spPr>
            <a:xfrm>
              <a:off x="3069198" y="3205734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8B82C4-10B1-4E5B-8001-52890F48BCB7}"/>
                </a:ext>
              </a:extLst>
            </p:cNvPr>
            <p:cNvSpPr/>
            <p:nvPr/>
          </p:nvSpPr>
          <p:spPr>
            <a:xfrm>
              <a:off x="3310127" y="3244888"/>
              <a:ext cx="5406395" cy="137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 회귀분석 결과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사고 유형에 영향을 끼치는 날씨요소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ROC Curve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암벽 등반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탈진 탈수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저 체온증은 </a:t>
              </a:r>
              <a:r>
                <a:rPr lang="ko-KR" altLang="en-US" sz="2400" dirty="0">
                  <a:solidFill>
                    <a:srgbClr val="46607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높은 모델 정확성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을 보였지만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나머지 사고 원인에 대한 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ROC Curve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결과는 비교적 낮은 정확성을 보였다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7073CCB-C169-488B-99B1-102D9D1790C4}"/>
              </a:ext>
            </a:extLst>
          </p:cNvPr>
          <p:cNvSpPr/>
          <p:nvPr/>
        </p:nvSpPr>
        <p:spPr>
          <a:xfrm>
            <a:off x="1798903" y="1700808"/>
            <a:ext cx="6096000" cy="26279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암벽 등반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탈진 탈수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저 체온증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  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일반 조난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실족 추락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개인 질환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산악 기타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낙석 낙빙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468557" y="1556792"/>
            <a:ext cx="11737304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등산 정보와 산악 별 기상 정보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 서비스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 algn="just" fontAlgn="base" latinLnBrk="1">
              <a:buFontTx/>
              <a:buChar char="-"/>
            </a:pP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오늘의 등산 위험도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안전 등산로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고도에 따른 날씨 제공 및 준비물 추천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lvl="1" algn="just" fontAlgn="base" latinLnBrk="1"/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현황 제공</a:t>
            </a:r>
            <a:endParaRPr lang="en-US" altLang="ko-KR" sz="2800" kern="0" dirty="0">
              <a:solidFill>
                <a:srgbClr val="F2F2F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등산객에 대한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 망 구축 및 사고 예방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소방 구급 도구의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 배치 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1091444" y="1556792"/>
            <a:ext cx="1000911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산악 등산 날씨와 위험도 제공으로 사고율 하락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도구의 부족함 해결 및 자체 응급 처치 도구 활용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소방 인력 낭비 방지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등산을 즐기기 전 사고에 대한 경각심 부여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12192353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680B3249-BEB8-4496-8A6C-533E05862E0C}"/>
              </a:ext>
            </a:extLst>
          </p:cNvPr>
          <p:cNvSpPr/>
          <p:nvPr/>
        </p:nvSpPr>
        <p:spPr>
          <a:xfrm>
            <a:off x="1739516" y="-9660"/>
            <a:ext cx="8712968" cy="68989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B40956E2-91C0-4C77-8B27-3CD89836FDCD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0CAC398B-74E6-458B-8836-BEC72C337E05}"/>
              </a:ext>
            </a:extLst>
          </p:cNvPr>
          <p:cNvSpPr/>
          <p:nvPr/>
        </p:nvSpPr>
        <p:spPr>
          <a:xfrm>
            <a:off x="4367808" y="3429000"/>
            <a:ext cx="3600400" cy="134724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7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231013" y="1669981"/>
            <a:ext cx="2767862" cy="2802493"/>
            <a:chOff x="1807077" y="1749902"/>
            <a:chExt cx="2767862" cy="28024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919536" y="1997850"/>
              <a:ext cx="265540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4480387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D8C3261-72C9-43AB-B4E3-0747D7E70047}"/>
              </a:ext>
            </a:extLst>
          </p:cNvPr>
          <p:cNvSpPr/>
          <p:nvPr/>
        </p:nvSpPr>
        <p:spPr>
          <a:xfrm>
            <a:off x="5087888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국립공원 기본 통계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연간 탐방객 추이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김세진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기준 많이 해 본 운동은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“”, 2017.03.07,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http://www.datasom.co.kr/news/articleView.html?idxno=1902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이영민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열린뉴스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행안부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"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춥고 미끄러운 겨울산행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안전사고 조심하세요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!“, 2018.01.14,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http://www.opennews.kr/1759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전병권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남해시대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산행 사고가 많은 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“, 2017.05.16,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http://m.nhtimes.co.kr/news/articleView.html?idxno=38754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5) 2018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소방청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통계연보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연도별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사고종류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구조인원 현황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(2008~2017), 135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4935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013520" y="5251544"/>
            <a:ext cx="10164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취미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등산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CC397D-FA6D-468D-AF95-1914F42017D5}"/>
              </a:ext>
            </a:extLst>
          </p:cNvPr>
          <p:cNvGrpSpPr/>
          <p:nvPr/>
        </p:nvGrpSpPr>
        <p:grpSpPr>
          <a:xfrm>
            <a:off x="695400" y="1052513"/>
            <a:ext cx="10801201" cy="3522079"/>
            <a:chOff x="662215" y="1052513"/>
            <a:chExt cx="10801201" cy="3522079"/>
          </a:xfrm>
        </p:grpSpPr>
        <p:graphicFrame>
          <p:nvGraphicFramePr>
            <p:cNvPr id="12" name="Chart 6">
              <a:extLst>
                <a:ext uri="{FF2B5EF4-FFF2-40B4-BE49-F238E27FC236}">
                  <a16:creationId xmlns:a16="http://schemas.microsoft.com/office/drawing/2014/main" id="{05EDA519-22D6-4CF8-8175-9C3BB0EFC5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44243462"/>
                </p:ext>
              </p:extLst>
            </p:nvPr>
          </p:nvGraphicFramePr>
          <p:xfrm>
            <a:off x="662215" y="1052513"/>
            <a:ext cx="5208492" cy="35220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0AF89393-EF09-43AB-9FF0-1A153A1DFD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17463885"/>
                </p:ext>
              </p:extLst>
            </p:nvPr>
          </p:nvGraphicFramePr>
          <p:xfrm>
            <a:off x="6254924" y="1069023"/>
            <a:ext cx="5208492" cy="34890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50A7C0-22D5-46B0-BAF9-458530005F16}"/>
              </a:ext>
            </a:extLst>
          </p:cNvPr>
          <p:cNvSpPr txBox="1"/>
          <p:nvPr/>
        </p:nvSpPr>
        <p:spPr>
          <a:xfrm>
            <a:off x="18322" y="6218703"/>
            <a:ext cx="6960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j-ea"/>
                <a:ea typeface="+mj-ea"/>
              </a:rPr>
              <a:t>자료 출처 </a:t>
            </a:r>
            <a:r>
              <a:rPr lang="en-US" altLang="ko-KR" sz="1000" dirty="0">
                <a:latin typeface="+mj-ea"/>
                <a:ea typeface="+mj-ea"/>
              </a:rPr>
              <a:t>: </a:t>
            </a:r>
          </a:p>
          <a:p>
            <a:r>
              <a:rPr lang="en-US" altLang="ko-KR" sz="1000" dirty="0">
                <a:latin typeface="+mj-ea"/>
                <a:ea typeface="+mj-ea"/>
              </a:rPr>
              <a:t>1) </a:t>
            </a:r>
            <a:r>
              <a:rPr lang="ko-KR" altLang="en-US" sz="1000" dirty="0">
                <a:latin typeface="+mj-ea"/>
                <a:ea typeface="+mj-ea"/>
              </a:rPr>
              <a:t>국립공원 통계 연보</a:t>
            </a:r>
            <a:endParaRPr lang="en-US" altLang="ko-KR" sz="1000" dirty="0">
              <a:latin typeface="+mj-ea"/>
              <a:ea typeface="+mj-ea"/>
            </a:endParaRPr>
          </a:p>
          <a:p>
            <a:r>
              <a:rPr lang="en-US" altLang="ko-KR" sz="1000" dirty="0">
                <a:latin typeface="+mj-ea"/>
                <a:ea typeface="+mj-ea"/>
              </a:rPr>
              <a:t>2) </a:t>
            </a:r>
            <a:r>
              <a:rPr lang="ko-KR" altLang="en-US" sz="1000" dirty="0">
                <a:latin typeface="+mj-ea"/>
                <a:ea typeface="+mj-ea"/>
              </a:rPr>
              <a:t>김세진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데이터솜</a:t>
            </a:r>
            <a:r>
              <a:rPr lang="en-US" altLang="ko-KR" sz="1000" dirty="0">
                <a:latin typeface="+mj-ea"/>
                <a:ea typeface="+mj-ea"/>
              </a:rPr>
              <a:t>, “</a:t>
            </a:r>
            <a:r>
              <a:rPr lang="ko-KR" altLang="en-US" sz="1000" dirty="0">
                <a:latin typeface="+mj-ea"/>
                <a:ea typeface="+mj-ea"/>
              </a:rPr>
              <a:t>최근 </a:t>
            </a:r>
            <a:r>
              <a:rPr lang="en-US" altLang="ko-KR" sz="1000" dirty="0">
                <a:latin typeface="+mj-ea"/>
                <a:ea typeface="+mj-ea"/>
              </a:rPr>
              <a:t>1</a:t>
            </a:r>
            <a:r>
              <a:rPr lang="ko-KR" altLang="en-US" sz="1000" dirty="0">
                <a:latin typeface="+mj-ea"/>
                <a:ea typeface="+mj-ea"/>
              </a:rPr>
              <a:t>년 기준 많이 해 본 운동은 </a:t>
            </a:r>
            <a:r>
              <a:rPr lang="en-US" altLang="ko-KR" sz="1000" dirty="0">
                <a:latin typeface="+mj-ea"/>
                <a:ea typeface="+mj-ea"/>
              </a:rPr>
              <a:t>“</a:t>
            </a:r>
            <a:r>
              <a:rPr lang="ko-KR" altLang="en-US" sz="1000" dirty="0">
                <a:latin typeface="+mj-ea"/>
                <a:ea typeface="+mj-ea"/>
              </a:rPr>
              <a:t>등산</a:t>
            </a:r>
            <a:r>
              <a:rPr lang="en-US" altLang="ko-KR" sz="1000" dirty="0">
                <a:latin typeface="+mj-ea"/>
                <a:ea typeface="+mj-ea"/>
              </a:rPr>
              <a:t>“”, 2017.03.07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A9B2-E0B9-424B-BDD2-143059F3814B}"/>
              </a:ext>
            </a:extLst>
          </p:cNvPr>
          <p:cNvSpPr txBox="1"/>
          <p:nvPr/>
        </p:nvSpPr>
        <p:spPr>
          <a:xfrm>
            <a:off x="6528048" y="1512949"/>
            <a:ext cx="864096" cy="2541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>
                <a:solidFill>
                  <a:srgbClr val="E46C0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</a:t>
            </a:r>
            <a:endParaRPr lang="en-US" altLang="ko-KR" sz="1600" dirty="0">
              <a:solidFill>
                <a:srgbClr val="E46C0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7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자전거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7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7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헬스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7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배드민턴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7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7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7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요가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7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탁구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7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7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골프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7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선정 배경 및 이유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62458C12-6A83-40F9-8973-2B3187AC578A}"/>
              </a:ext>
            </a:extLst>
          </p:cNvPr>
          <p:cNvSpPr/>
          <p:nvPr/>
        </p:nvSpPr>
        <p:spPr>
          <a:xfrm>
            <a:off x="1763688" y="5303619"/>
            <a:ext cx="8664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4D8A8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등산 사고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1686EC-721B-4A69-8094-05C54C60C96D}"/>
              </a:ext>
            </a:extLst>
          </p:cNvPr>
          <p:cNvGrpSpPr/>
          <p:nvPr/>
        </p:nvGrpSpPr>
        <p:grpSpPr>
          <a:xfrm>
            <a:off x="737235" y="1060613"/>
            <a:ext cx="10759365" cy="3437232"/>
            <a:chOff x="517254" y="896775"/>
            <a:chExt cx="11272217" cy="3601070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2E1C21F6-DE00-43E0-BBFB-FCA200D9B04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0730272"/>
                </p:ext>
              </p:extLst>
            </p:nvPr>
          </p:nvGraphicFramePr>
          <p:xfrm>
            <a:off x="6354627" y="896775"/>
            <a:ext cx="5434844" cy="36010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5062EF87-A490-4B18-B351-1974B1BA6A0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2615268"/>
                </p:ext>
              </p:extLst>
            </p:nvPr>
          </p:nvGraphicFramePr>
          <p:xfrm>
            <a:off x="517254" y="896775"/>
            <a:ext cx="5434844" cy="36010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8D7FAB-A391-4B93-9233-991EBF6B2AA3}"/>
              </a:ext>
            </a:extLst>
          </p:cNvPr>
          <p:cNvSpPr txBox="1"/>
          <p:nvPr/>
        </p:nvSpPr>
        <p:spPr>
          <a:xfrm>
            <a:off x="-3382" y="6105490"/>
            <a:ext cx="6960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j-ea"/>
                <a:ea typeface="+mj-ea"/>
              </a:rPr>
              <a:t>자료 출처 </a:t>
            </a:r>
            <a:r>
              <a:rPr lang="en-US" altLang="ko-KR" sz="1000" dirty="0">
                <a:latin typeface="+mj-ea"/>
                <a:ea typeface="+mj-ea"/>
              </a:rPr>
              <a:t>: </a:t>
            </a:r>
          </a:p>
          <a:p>
            <a:r>
              <a:rPr lang="en-US" altLang="ko-KR" sz="1000" dirty="0">
                <a:latin typeface="+mj-ea"/>
                <a:ea typeface="+mj-ea"/>
              </a:rPr>
              <a:t>3) </a:t>
            </a:r>
            <a:r>
              <a:rPr lang="ko-KR" altLang="en-US" sz="1000" dirty="0">
                <a:latin typeface="+mj-ea"/>
                <a:ea typeface="+mj-ea"/>
              </a:rPr>
              <a:t>이영민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열린뉴스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/>
              <a:t>행안부</a:t>
            </a:r>
            <a:r>
              <a:rPr lang="en-US" altLang="ko-KR" sz="1000" dirty="0"/>
              <a:t>, "</a:t>
            </a:r>
            <a:r>
              <a:rPr lang="ko-KR" altLang="en-US" sz="1000" dirty="0"/>
              <a:t>춥고 미끄러운 겨울산행</a:t>
            </a:r>
            <a:r>
              <a:rPr lang="en-US" altLang="ko-KR" sz="1000" dirty="0"/>
              <a:t>, </a:t>
            </a:r>
            <a:r>
              <a:rPr lang="ko-KR" altLang="en-US" sz="1000" dirty="0"/>
              <a:t>안전사고 조심하세요</a:t>
            </a:r>
            <a:r>
              <a:rPr lang="en-US" altLang="ko-KR" sz="1000" dirty="0"/>
              <a:t>!“, 2018.01.14</a:t>
            </a:r>
            <a:endParaRPr lang="en-US" altLang="ko-KR" sz="1000" dirty="0">
              <a:latin typeface="+mj-ea"/>
              <a:ea typeface="+mj-ea"/>
            </a:endParaRPr>
          </a:p>
          <a:p>
            <a:r>
              <a:rPr lang="en-US" altLang="ko-KR" sz="1000" dirty="0">
                <a:latin typeface="+mj-ea"/>
                <a:ea typeface="+mj-ea"/>
              </a:rPr>
              <a:t>4) </a:t>
            </a:r>
            <a:r>
              <a:rPr lang="ko-KR" altLang="en-US" sz="1000" dirty="0">
                <a:latin typeface="+mj-ea"/>
                <a:ea typeface="+mj-ea"/>
              </a:rPr>
              <a:t>전병권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남해시대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en-US" altLang="ko-KR" sz="1000" dirty="0"/>
              <a:t>5</a:t>
            </a:r>
            <a:r>
              <a:rPr lang="ko-KR" altLang="en-US" sz="1000" dirty="0"/>
              <a:t>월</a:t>
            </a:r>
            <a:r>
              <a:rPr lang="en-US" altLang="ko-KR" sz="1000" dirty="0"/>
              <a:t>, </a:t>
            </a:r>
            <a:r>
              <a:rPr lang="ko-KR" altLang="en-US" sz="1000" dirty="0"/>
              <a:t>산행 사고가 많은 달</a:t>
            </a:r>
            <a:r>
              <a:rPr lang="en-US" altLang="ko-KR" sz="1000" dirty="0">
                <a:latin typeface="+mj-ea"/>
                <a:ea typeface="+mj-ea"/>
              </a:rPr>
              <a:t>“, 2017.05.16</a:t>
            </a:r>
          </a:p>
          <a:p>
            <a:r>
              <a:rPr lang="en-US" altLang="ko-KR" sz="1000" dirty="0">
                <a:latin typeface="+mj-ea"/>
                <a:ea typeface="+mj-ea"/>
              </a:rPr>
              <a:t>5) </a:t>
            </a:r>
            <a:r>
              <a:rPr lang="ko-KR" altLang="en-US" sz="1000" dirty="0">
                <a:latin typeface="+mj-ea"/>
                <a:ea typeface="+mj-ea"/>
              </a:rPr>
              <a:t>소방청</a:t>
            </a:r>
            <a:endParaRPr lang="en-US" altLang="ko-KR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0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73" y="1622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2902711" y="1517966"/>
            <a:ext cx="247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2851499" y="3780932"/>
            <a:ext cx="4924857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로우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DA80F-5644-4C4B-9343-FAB5101ED9BD}"/>
              </a:ext>
            </a:extLst>
          </p:cNvPr>
          <p:cNvSpPr/>
          <p:nvPr/>
        </p:nvSpPr>
        <p:spPr>
          <a:xfrm>
            <a:off x="3348916" y="2016854"/>
            <a:ext cx="7913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경남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C3FEE-F189-4655-A81A-F46D35D28736}"/>
              </a:ext>
            </a:extLst>
          </p:cNvPr>
          <p:cNvSpPr/>
          <p:nvPr/>
        </p:nvSpPr>
        <p:spPr>
          <a:xfrm>
            <a:off x="3359696" y="4516066"/>
            <a:ext cx="8832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  <a:endParaRPr lang="ko-KR" altLang="en-US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fontAlgn="base" latinLnBrk="1"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4" y="1629800"/>
            <a:ext cx="1409643" cy="140964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3" y="4188178"/>
            <a:ext cx="1793958" cy="7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722446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타입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A40D7E-0034-477A-82A7-5E46227BE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19660"/>
              </p:ext>
            </p:extLst>
          </p:nvPr>
        </p:nvGraphicFramePr>
        <p:xfrm>
          <a:off x="6352022" y="1472851"/>
          <a:ext cx="287908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2">
                  <a:extLst>
                    <a:ext uri="{9D8B030D-6E8A-4147-A177-3AD203B41FA5}">
                      <a16:colId xmlns:a16="http://schemas.microsoft.com/office/drawing/2014/main" val="3177608661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1816228259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사고일시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0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신고일시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3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사고원인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2820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F71672C-87FF-4E91-A636-40B0FFC12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968637"/>
              </p:ext>
            </p:extLst>
          </p:nvPr>
        </p:nvGraphicFramePr>
        <p:xfrm>
          <a:off x="2315580" y="1302671"/>
          <a:ext cx="2941225" cy="335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1685">
                  <a:extLst>
                    <a:ext uri="{9D8B030D-6E8A-4147-A177-3AD203B41FA5}">
                      <a16:colId xmlns:a16="http://schemas.microsoft.com/office/drawing/2014/main" val="354381709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299118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7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날짜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5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기온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4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습도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36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7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풍속</a:t>
                      </a:r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8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0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이슬점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264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적설량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6413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DB2247-7EC1-48F3-8B8A-B5BE020579EC}"/>
              </a:ext>
            </a:extLst>
          </p:cNvPr>
          <p:cNvSpPr txBox="1"/>
          <p:nvPr/>
        </p:nvSpPr>
        <p:spPr>
          <a:xfrm>
            <a:off x="2315580" y="5301208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산악 사고 데이터의 자료형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7D73A-9B73-4520-86D7-E3B2FB370CAD}"/>
              </a:ext>
            </a:extLst>
          </p:cNvPr>
          <p:cNvGrpSpPr/>
          <p:nvPr/>
        </p:nvGrpSpPr>
        <p:grpSpPr>
          <a:xfrm>
            <a:off x="2766404" y="751702"/>
            <a:ext cx="7224464" cy="461665"/>
            <a:chOff x="3165204" y="648821"/>
            <a:chExt cx="7224464" cy="461665"/>
          </a:xfrm>
        </p:grpSpPr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8EB86CCB-04B0-4EA4-909B-D0CB69EADD1F}"/>
                </a:ext>
              </a:extLst>
            </p:cNvPr>
            <p:cNvSpPr/>
            <p:nvPr/>
          </p:nvSpPr>
          <p:spPr>
            <a:xfrm>
              <a:off x="3165204" y="648821"/>
              <a:ext cx="24765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기상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1BAD34F3-B8FE-4235-93BE-F4818B5BE7AB}"/>
                </a:ext>
              </a:extLst>
            </p:cNvPr>
            <p:cNvSpPr/>
            <p:nvPr/>
          </p:nvSpPr>
          <p:spPr>
            <a:xfrm>
              <a:off x="6657515" y="648821"/>
              <a:ext cx="37321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 사고 로우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1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BB8F1-21DF-4F10-B472-982D79796FF8}"/>
              </a:ext>
            </a:extLst>
          </p:cNvPr>
          <p:cNvSpPr txBox="1"/>
          <p:nvPr/>
        </p:nvSpPr>
        <p:spPr>
          <a:xfrm>
            <a:off x="95672" y="45459"/>
            <a:ext cx="1032080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변수 간 상관 관계 </a:t>
            </a:r>
            <a:endParaRPr lang="ko-KR" altLang="en-US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7BE03-C236-44CE-BB10-21EA516E0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5616624" cy="54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4185</TotalTime>
  <Words>1473</Words>
  <Application>Microsoft Office PowerPoint</Application>
  <PresentationFormat>Widescreen</PresentationFormat>
  <Paragraphs>300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Calibri</vt:lpstr>
      <vt:lpstr>배달의민족 한나는 열한살</vt:lpstr>
      <vt:lpstr>맑은 고딕</vt:lpstr>
      <vt:lpstr>Arial</vt:lpstr>
      <vt:lpstr>인터파크고딕 B</vt:lpstr>
      <vt:lpstr>배달의민족 도현</vt:lpstr>
      <vt:lpstr>Verdana</vt:lpstr>
      <vt:lpstr>배달의민족 한나체 Air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the_Almighty_Denver</cp:lastModifiedBy>
  <cp:revision>370</cp:revision>
  <dcterms:created xsi:type="dcterms:W3CDTF">2017-01-18T01:49:11Z</dcterms:created>
  <dcterms:modified xsi:type="dcterms:W3CDTF">2019-07-14T10:34:43Z</dcterms:modified>
</cp:coreProperties>
</file>